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88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/>
    <p:restoredTop sz="94610"/>
  </p:normalViewPr>
  <p:slideViewPr>
    <p:cSldViewPr snapToGrid="0" snapToObjects="1">
      <p:cViewPr varScale="1">
        <p:scale>
          <a:sx n="163" d="100"/>
          <a:sy n="163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image" Target="../media/image15.png"/><Relationship Id="rId22" Type="http://schemas.openxmlformats.org/officeDocument/2006/relationships/notesSlide" Target="../notesSlides/notesSlide10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16.png"/><Relationship Id="rId2" Type="http://schemas.openxmlformats.org/officeDocument/2006/relationships/tags" Target="../tags/tag27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7.png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../media/image40.png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image" Target="../media/image39.png"/><Relationship Id="rId2" Type="http://schemas.openxmlformats.org/officeDocument/2006/relationships/tags" Target="../tags/tag50.xml"/><Relationship Id="rId19" Type="http://schemas.openxmlformats.org/officeDocument/2006/relationships/notesSlide" Target="../notesSlides/notesSlide25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image" Target="../media/image42.png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image" Target="../media/image41.png"/><Relationship Id="rId10" Type="http://schemas.openxmlformats.org/officeDocument/2006/relationships/tags" Target="../tags/tag56.xml"/><Relationship Id="rId1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image" Target="../media/image47.png"/><Relationship Id="rId3" Type="http://schemas.openxmlformats.org/officeDocument/2006/relationships/tags" Target="../tags/tag62.xml"/><Relationship Id="rId2" Type="http://schemas.openxmlformats.org/officeDocument/2006/relationships/image" Target="../media/image4.jpeg"/><Relationship Id="rId18" Type="http://schemas.openxmlformats.org/officeDocument/2006/relationships/notesSlide" Target="../notesSlides/notesSlide29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image" Target="../media/image10.png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9.png"/><Relationship Id="rId2" Type="http://schemas.openxmlformats.org/officeDocument/2006/relationships/tags" Target="../tags/tag1.xml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image" Target="../media/image12.png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11.png"/><Relationship Id="rId10" Type="http://schemas.openxmlformats.org/officeDocument/2006/relationships/tags" Target="../tags/tag7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8" Type="http://schemas.openxmlformats.org/officeDocument/2006/relationships/notesSlide" Target="../notesSlides/notesSlide8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3.png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6705" y="1167130"/>
            <a:ext cx="8615045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LocalCanvas：重塑移动端 AI 视觉创作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576513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3309938"/>
            <a:ext cx="604838" cy="114300"/>
          </a:xfrm>
          <a:prstGeom prst="rect">
            <a:avLst/>
          </a:prstGeom>
          <a:solidFill>
            <a:srgbClr val="FFA8A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571500" y="3757613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25"/>
              </a:lnSpc>
              <a:buNone/>
            </a:pPr>
            <a:r>
              <a:rPr lang="zh-CN" altLang="en-US" sz="120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演讲人：</a:t>
            </a:r>
            <a:r>
              <a:rPr lang="en-US" sz="120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汪宇鹏 </a:t>
            </a:r>
            <a:endParaRPr lang="zh-CN" altLang="en-US" sz="1200" dirty="0">
              <a:solidFill>
                <a:srgbClr val="3A3A3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562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3767" r="3767"/>
          <a:stretch>
            <a:fillRect/>
          </a:stretch>
        </p:blipFill>
        <p:spPr>
          <a:xfrm>
            <a:off x="0" y="0"/>
            <a:ext cx="9144000" cy="5562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构建统一色彩体系与文字层级，保障视觉一致性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139190"/>
            <a:ext cx="8382000" cy="39433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595313" y="412498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深空灰背景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595313" y="4377392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采用深空灰作为界面背景，营造沉稳专业的视觉氛围，增强整体科技感，减少视觉疲劳。</a:t>
            </a:r>
            <a:endParaRPr lang="en-US" sz="1050" dirty="0"/>
          </a:p>
        </p:txBody>
      </p:sp>
      <p:sp>
        <p:nvSpPr>
          <p:cNvPr id="9" name="Text 5"/>
          <p:cNvSpPr/>
          <p:nvPr>
            <p:custDataLst>
              <p:tags r:id="rId6"/>
            </p:custDataLst>
          </p:nvPr>
        </p:nvSpPr>
        <p:spPr>
          <a:xfrm>
            <a:off x="595313" y="3142417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紫罗兰渐变</a:t>
            </a:r>
            <a:endParaRPr lang="en-US" sz="1200" dirty="0"/>
          </a:p>
        </p:txBody>
      </p:sp>
      <p:sp>
        <p:nvSpPr>
          <p:cNvPr id="10" name="Text 6"/>
          <p:cNvSpPr/>
          <p:nvPr>
            <p:custDataLst>
              <p:tags r:id="rId7"/>
            </p:custDataLst>
          </p:nvPr>
        </p:nvSpPr>
        <p:spPr>
          <a:xfrm>
            <a:off x="595313" y="3394829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使用紫罗兰色渐变作为主色调，强化品牌识别度，突出AI工具的创新与前沿属性。</a:t>
            </a:r>
            <a:endParaRPr lang="en-US" sz="1050" dirty="0"/>
          </a:p>
        </p:txBody>
      </p:sp>
      <p:sp>
        <p:nvSpPr>
          <p:cNvPr id="11" name="Text 7"/>
          <p:cNvSpPr/>
          <p:nvPr>
            <p:custDataLst>
              <p:tags r:id="rId8"/>
            </p:custDataLst>
          </p:nvPr>
        </p:nvSpPr>
        <p:spPr>
          <a:xfrm>
            <a:off x="595313" y="215985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科技感设计</a:t>
            </a:r>
            <a:endParaRPr lang="en-US" sz="1200" dirty="0"/>
          </a:p>
        </p:txBody>
      </p:sp>
      <p:sp>
        <p:nvSpPr>
          <p:cNvPr id="12" name="Text 8"/>
          <p:cNvSpPr/>
          <p:nvPr>
            <p:custDataLst>
              <p:tags r:id="rId9"/>
            </p:custDataLst>
          </p:nvPr>
        </p:nvSpPr>
        <p:spPr>
          <a:xfrm>
            <a:off x="595313" y="2412266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通过色彩与布局凸显专业AI工具的科技特质，提升用户对产品技术实力的信任感。</a:t>
            </a:r>
            <a:endParaRPr lang="en-US" sz="1050" dirty="0"/>
          </a:p>
        </p:txBody>
      </p:sp>
      <p:sp>
        <p:nvSpPr>
          <p:cNvPr id="13" name="Text 9"/>
          <p:cNvSpPr/>
          <p:nvPr>
            <p:custDataLst>
              <p:tags r:id="rId10"/>
            </p:custDataLst>
          </p:nvPr>
        </p:nvSpPr>
        <p:spPr>
          <a:xfrm>
            <a:off x="595313" y="117729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无衬线字体</a:t>
            </a:r>
            <a:endParaRPr lang="en-US" sz="1200" dirty="0"/>
          </a:p>
        </p:txBody>
      </p:sp>
      <p:sp>
        <p:nvSpPr>
          <p:cNvPr id="14" name="Text 10"/>
          <p:cNvSpPr/>
          <p:nvPr>
            <p:custDataLst>
              <p:tags r:id="rId11"/>
            </p:custDataLst>
          </p:nvPr>
        </p:nvSpPr>
        <p:spPr>
          <a:xfrm>
            <a:off x="595313" y="142970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采用系统默认无衬线字体，确保跨平台显示一致性，提升阅读流畅性与现代感。</a:t>
            </a:r>
            <a:endParaRPr lang="en-US" sz="1050" dirty="0"/>
          </a:p>
        </p:txBody>
      </p:sp>
      <p:sp>
        <p:nvSpPr>
          <p:cNvPr id="15" name="Text 11"/>
          <p:cNvSpPr/>
          <p:nvPr>
            <p:custDataLst>
              <p:tags r:id="rId12"/>
            </p:custDataLst>
          </p:nvPr>
        </p:nvSpPr>
        <p:spPr>
          <a:xfrm>
            <a:off x="6186488" y="128206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文字层级</a:t>
            </a:r>
            <a:endParaRPr lang="en-US" sz="1200" dirty="0"/>
          </a:p>
        </p:txBody>
      </p:sp>
      <p:sp>
        <p:nvSpPr>
          <p:cNvPr id="16" name="Text 12"/>
          <p:cNvSpPr/>
          <p:nvPr>
            <p:custDataLst>
              <p:tags r:id="rId13"/>
            </p:custDataLst>
          </p:nvPr>
        </p:nvSpPr>
        <p:spPr>
          <a:xfrm>
            <a:off x="6186488" y="1534478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利用字重和字号差异构建清晰的文字结构，帮助用户快速识别信息优先级。</a:t>
            </a:r>
            <a:endParaRPr lang="en-US" sz="1050" dirty="0"/>
          </a:p>
        </p:txBody>
      </p:sp>
      <p:sp>
        <p:nvSpPr>
          <p:cNvPr id="17" name="Text 13"/>
          <p:cNvSpPr/>
          <p:nvPr>
            <p:custDataLst>
              <p:tags r:id="rId14"/>
            </p:custDataLst>
          </p:nvPr>
        </p:nvSpPr>
        <p:spPr>
          <a:xfrm>
            <a:off x="6186488" y="2055078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暗色模式</a:t>
            </a:r>
            <a:endParaRPr lang="en-US" sz="1200" dirty="0"/>
          </a:p>
        </p:txBody>
      </p:sp>
      <p:sp>
        <p:nvSpPr>
          <p:cNvPr id="18" name="Text 14"/>
          <p:cNvSpPr/>
          <p:nvPr>
            <p:custDataLst>
              <p:tags r:id="rId15"/>
            </p:custDataLst>
          </p:nvPr>
        </p:nvSpPr>
        <p:spPr>
          <a:xfrm>
            <a:off x="6186488" y="2307491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优化暗色模式下的界面表现，降低屏幕亮度对眼睛的刺激，提升长时间使用的舒适度。</a:t>
            </a:r>
            <a:endParaRPr lang="en-US" sz="1050" dirty="0"/>
          </a:p>
        </p:txBody>
      </p:sp>
      <p:sp>
        <p:nvSpPr>
          <p:cNvPr id="19" name="Text 15"/>
          <p:cNvSpPr/>
          <p:nvPr>
            <p:custDataLst>
              <p:tags r:id="rId16"/>
            </p:custDataLst>
          </p:nvPr>
        </p:nvSpPr>
        <p:spPr>
          <a:xfrm>
            <a:off x="6186488" y="3037642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对比度控制</a:t>
            </a:r>
            <a:endParaRPr lang="en-US" sz="1200" dirty="0"/>
          </a:p>
        </p:txBody>
      </p:sp>
      <p:sp>
        <p:nvSpPr>
          <p:cNvPr id="20" name="Text 16"/>
          <p:cNvSpPr/>
          <p:nvPr>
            <p:custDataLst>
              <p:tags r:id="rId17"/>
            </p:custDataLst>
          </p:nvPr>
        </p:nvSpPr>
        <p:spPr>
          <a:xfrm>
            <a:off x="6186488" y="3290054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严格遵循WCAG 2.1标准，确保文本与背景之间有足够的对比度，保障内容可读性。</a:t>
            </a:r>
            <a:endParaRPr lang="en-US" sz="1050" dirty="0"/>
          </a:p>
        </p:txBody>
      </p:sp>
      <p:sp>
        <p:nvSpPr>
          <p:cNvPr id="21" name="Text 17"/>
          <p:cNvSpPr/>
          <p:nvPr>
            <p:custDataLst>
              <p:tags r:id="rId18"/>
            </p:custDataLst>
          </p:nvPr>
        </p:nvSpPr>
        <p:spPr>
          <a:xfrm>
            <a:off x="6186488" y="402020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视觉一致性</a:t>
            </a:r>
            <a:endParaRPr lang="en-US" sz="1200" dirty="0"/>
          </a:p>
        </p:txBody>
      </p:sp>
      <p:sp>
        <p:nvSpPr>
          <p:cNvPr id="22" name="Text 18"/>
          <p:cNvSpPr/>
          <p:nvPr>
            <p:custDataLst>
              <p:tags r:id="rId19"/>
            </p:custDataLst>
          </p:nvPr>
        </p:nvSpPr>
        <p:spPr>
          <a:xfrm>
            <a:off x="6186488" y="4272617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统一色彩、字体与排版规范，增强界面整体协调性，提升用户体验与品牌印象。</a:t>
            </a:r>
            <a:endParaRPr lang="en-US" sz="105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26171" y="173990"/>
            <a:ext cx="2291658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信息架构与主导航设计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采用三标签底部导航，实现核心功能短路径触达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>
            <p:custDataLst>
              <p:tags r:id="rId2"/>
            </p:custDataLst>
          </p:nvPr>
        </p:nvSpPr>
        <p:spPr>
          <a:xfrm>
            <a:off x="571500" y="2762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三标签布局</a:t>
            </a:r>
            <a:endParaRPr lang="en-US" sz="1200" dirty="0"/>
          </a:p>
        </p:txBody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571500" y="300990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底部导航设Home、Gallery、History三标签，确保核心功能一键直达，符合移动端操作习惯。</a:t>
            </a:r>
            <a:endParaRPr lang="en-US" sz="1050" dirty="0"/>
          </a:p>
        </p:txBody>
      </p:sp>
      <p:sp>
        <p:nvSpPr>
          <p:cNvPr id="8" name="Text 5"/>
          <p:cNvSpPr/>
          <p:nvPr>
            <p:custDataLst>
              <p:tags r:id="rId4"/>
            </p:custDataLst>
          </p:nvPr>
        </p:nvSpPr>
        <p:spPr>
          <a:xfrm>
            <a:off x="3365500" y="2762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路径最短化</a:t>
            </a:r>
            <a:endParaRPr lang="en-US" sz="1200" dirty="0"/>
          </a:p>
        </p:txBody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3365500" y="3009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所有关键任务流程控制在2-3步内完成，适配碎片化使用场景，提升操作效率。</a:t>
            </a:r>
            <a:endParaRPr lang="en-US" sz="1050" dirty="0"/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6159500" y="2762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功能清晰分离</a:t>
            </a:r>
            <a:endParaRPr lang="en-US" sz="1200" dirty="0"/>
          </a:p>
        </p:txBody>
      </p:sp>
      <p:sp>
        <p:nvSpPr>
          <p:cNvPr id="11" name="Text 8"/>
          <p:cNvSpPr/>
          <p:nvPr>
            <p:custDataLst>
              <p:tags r:id="rId7"/>
            </p:custDataLst>
          </p:nvPr>
        </p:nvSpPr>
        <p:spPr>
          <a:xfrm>
            <a:off x="6159500" y="3009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各标签职责明确：创作入口、成果管理、任务追踪，降低用户认知负担。</a:t>
            </a:r>
            <a:endParaRPr lang="en-US" sz="1050" dirty="0"/>
          </a:p>
        </p:txBody>
      </p:sp>
      <p:pic>
        <p:nvPicPr>
          <p:cNvPr id="12" name="图片 11" descr="屏幕截图 2025-11-18 110912"/>
          <p:cNvPicPr>
            <a:picLocks noChangeAspect="1"/>
          </p:cNvPicPr>
          <p:nvPr/>
        </p:nvPicPr>
        <p:blipFill>
          <a:blip r:embed="rId8"/>
          <a:srcRect l="14563" t="88222" r="19725" b="5123"/>
          <a:stretch>
            <a:fillRect/>
          </a:stretch>
        </p:blipFill>
        <p:spPr>
          <a:xfrm>
            <a:off x="1537970" y="1210310"/>
            <a:ext cx="6133465" cy="11912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规划 Home、Gallery、History 三大入口的信息流逻辑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 t="8333" b="8333"/>
          <a:stretch>
            <a:fillRect/>
          </a:stretch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0480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首页引导创作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2956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Home 作为任务起点，集成启动入口，引导用户快速进入创作流程。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 t="8333" b="8333"/>
          <a:stretch>
            <a:fillRect/>
          </a:stretch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30480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图库管理成果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32956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Gallery 按工作流分类展示生成结果，便于用户浏览与再编辑。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 t="8333" b="8333"/>
          <a:stretch>
            <a:fillRect/>
          </a:stretch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30480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历史追踪状态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32956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History 显示任务队列与进度，支持弱网环境下异步操作感知。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 t="8333" b="8333"/>
          <a:stretch>
            <a:fillRect/>
          </a:stretch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30480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三栏闭环联动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3295650"/>
            <a:ext cx="17145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三大入口形成创建、管理、回溯的完整工作流闭环。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优化页面跳转结构，适配移动端碎片化使用场景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0" y="1428750"/>
            <a:ext cx="8382000" cy="34004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14775" y="1885950"/>
            <a:ext cx="1314450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极简交互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762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9642D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操作路径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876300" y="34575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核心功能2-3步完成，减少用户点击成本。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876300" y="41243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线性任务推进，保持上下文连贯易恢复。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0097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导航设计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209800" y="34575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底部三标签布局，提升入口可见性。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2209800" y="41243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降低认知负荷，帮助用户快速定位功能。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33432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手势交互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3543300" y="34575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支持页面左右滑动，增强浏览流畅感。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3543300" y="41243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抽屉上拉操作，优化单手使用体验。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46767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0DBE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效率体验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4876800" y="34575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功能直达设计，缩短用户操作路径。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876800" y="41243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流程无缝衔接，提升整体执行效率。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0102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C955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易用性优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210300" y="34575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界面直观清晰，新用户也能快速上手。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210300" y="41243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操作反馈明确，增强用户控制感。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7343775" y="3128962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状态恢复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7543800" y="34575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自动保存创作进度，中断后可继续。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7543800" y="41243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上下文记忆机制，避免重复操作。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核心创作流程的界面设计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48541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欢迎页与任务启动：通过底部抽屉引导创作起点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6858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10144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简洁欢迎页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1159334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个性化问候搭配单一主按钮「开始创作</a:t>
            </a: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」，</a:t>
            </a:r>
            <a:r>
              <a:rPr lang="en-US" sz="1050" dirty="0" err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降低用户决策负担，聚焦核心操作路径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6858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10144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底部操作抽屉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126206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点击后从底部弹出拍摄、导入、图库三选一入口，符合移动端自然手势操作习惯。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6858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10144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动效引导流程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126206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通过上滑动画明确工作流起点，视觉化提示用户进入创作主流程的第一步。</a:t>
            </a:r>
            <a:endParaRPr lang="en-US" sz="105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94" y="1787984"/>
            <a:ext cx="1495032" cy="335551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47" y="1787983"/>
            <a:ext cx="1495032" cy="335551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84" y="1787983"/>
            <a:ext cx="1495032" cy="33555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42862"/>
            <a:ext cx="9144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遮罩编辑界面：触控优先布局，支持精准区域控制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6018" y="685800"/>
            <a:ext cx="2085975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8443" y="15359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预览区居上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928443" y="182641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顶部全幅预览图像，实时显示遮罩绘制范围，确保编辑准确性。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1500" y="2876550"/>
            <a:ext cx="2085975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23925" y="37266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工具环底部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923925" y="40171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底部圆形触控工具栏适配拇指操作，高频功能一键可达。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81678" y="589085"/>
            <a:ext cx="2085975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34103" y="1439191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画笔精细调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7134103" y="1729704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支持大小与透明度调节，实现局部区域的精确控制。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781678" y="2763655"/>
            <a:ext cx="2085975" cy="22669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134103" y="3613761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引导下一步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134103" y="3904274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明确按钮指引进入AI工作流，保持创作流程连贯性。</a:t>
            </a:r>
            <a:endParaRPr lang="en-US" sz="105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319" y="714661"/>
            <a:ext cx="2005073" cy="4500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 工作流配置：可视化参数调节增强用户掌控感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106" y="1185984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94981" y="1776534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工作流分层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294981" y="2024184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通过卡片式布局区分本地增强与全局重构，降低用户认知负担，明确功能边界。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9669" y="3133481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06754" y="3648319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参数可视化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06754" y="3895969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采用滑块直观调节风格强度与采样步数，提升参数调整的可感知性与精确度。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77125" y="935648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858000" y="1526198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专业模式扩展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858000" y="1773848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提供LoRA与高级风格开关，满足进阶用户对模型微调与输出质量的控制需求。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04731" y="3133481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785606" y="3724031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参数全程可见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785606" y="3971681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所有配置在结果页完整呈现，支持复现、对比与后续优化，强化创作可追溯性。</a:t>
            </a:r>
            <a:endParaRPr lang="en-US" sz="105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7122" y="688731"/>
            <a:ext cx="1986104" cy="445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结果预览对比页：原图与生成图上下对照辅助决策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0" y="1428750"/>
            <a:ext cx="8382000" cy="30670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2094" y="2366963"/>
            <a:ext cx="381000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781050" y="3595688"/>
            <a:ext cx="18430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布局设计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304800" y="3848100"/>
            <a:ext cx="27955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采用垂直分屏上下对比，原图与生成图清晰对照，配合底部参数展示。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3393281" y="3128962"/>
            <a:ext cx="381000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2662238" y="1466850"/>
            <a:ext cx="18430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功能交互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185988" y="1719263"/>
            <a:ext cx="27955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提供「重新生成」和「保存到图库」按钮，支持迭代与成果保存。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274469" y="2366963"/>
            <a:ext cx="381000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4543425" y="3595688"/>
            <a:ext cx="18430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视觉风格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067175" y="3848100"/>
            <a:ext cx="27955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延续暗色主题搭配紫色强调色，保持界面统一，突出专业感。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7155656" y="3128962"/>
            <a:ext cx="381000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6424613" y="1466850"/>
            <a:ext cx="184308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效果复现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5948363" y="1719263"/>
            <a:ext cx="27955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完整展示配置参数，便于用户理解AI处理过程并进行调优。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3524250" y="13025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3990975" y="13739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项目定位与阶段目标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990975" y="16216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143625" y="13025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0" name="Text 7"/>
          <p:cNvSpPr/>
          <p:nvPr/>
        </p:nvSpPr>
        <p:spPr>
          <a:xfrm>
            <a:off x="6610350" y="13739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设计系统与视觉语言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610350" y="16216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524250" y="19311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3" name="Text 10"/>
          <p:cNvSpPr/>
          <p:nvPr/>
        </p:nvSpPr>
        <p:spPr>
          <a:xfrm>
            <a:off x="3990975" y="20026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信息架构与主导航设计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990975" y="22502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143625" y="19311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6" name="Text 13"/>
          <p:cNvSpPr/>
          <p:nvPr/>
        </p:nvSpPr>
        <p:spPr>
          <a:xfrm>
            <a:off x="6610350" y="20026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核心创作流程的界面设计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610350" y="22502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524250" y="25598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19" name="Text 16"/>
          <p:cNvSpPr/>
          <p:nvPr/>
        </p:nvSpPr>
        <p:spPr>
          <a:xfrm>
            <a:off x="3990975" y="26312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闭环管理与任务感知体验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3990975" y="28789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6143625" y="25598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2" name="Text 19"/>
          <p:cNvSpPr/>
          <p:nvPr/>
        </p:nvSpPr>
        <p:spPr>
          <a:xfrm>
            <a:off x="6610350" y="26312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动效设计与交互表现力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6610350" y="28789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875" dirty="0"/>
          </a:p>
        </p:txBody>
      </p:sp>
      <p:sp>
        <p:nvSpPr>
          <p:cNvPr id="25" name="Text 22"/>
          <p:cNvSpPr/>
          <p:nvPr/>
        </p:nvSpPr>
        <p:spPr>
          <a:xfrm>
            <a:off x="3990975" y="325993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成果总结与未来展望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3990975" y="3507581"/>
            <a:ext cx="196215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闭环管理与任务感知体验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图库按工作流类型分类，便于作品资产高效管理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分类管理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图库支持按‘全部/增强/重构’筛选，帮助用户快速定位不同创作类型的作品。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资产沉淀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57651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每张生成图关联完整参数信息，便于用户复用成功配置，提升创作效率。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A8A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操作闭环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57651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支持预览、保存、重新生成等操作，形成从创作到管理的完整内容生命周期。</a:t>
            </a:r>
            <a:endParaRPr lang="en-US" sz="105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211" y="80645"/>
            <a:ext cx="2291658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历史任务列表展示状态与进度条，强化弱网可用性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2000250"/>
            <a:ext cx="8382000" cy="23717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3100388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状态可视化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3352800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通过图形化界面展示任务的进行中、完成或失败状态，帮助用户直观了解当前任务情况。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235267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进度实时反馈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2605088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动态进度条实时反映任务处理进展，提升用户对系统响应的感知与信任。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86488" y="24574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离线任务支持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86488" y="2709863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在网络中断时自动保存任务，避免数据丢失，保障用户操作的连续性。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86488" y="320516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断点续传机制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86488" y="3457575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网络恢复后自动继续上传未完成的任务，确保创作流程不受网络波动影响。</a:t>
            </a:r>
            <a:endParaRPr lang="en-US" sz="105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840" y="70338"/>
            <a:ext cx="2260320" cy="5073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支持重新生成与参数回溯，推动迭代式创作循环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0" y="1428750"/>
            <a:ext cx="8382000" cy="23907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1050" y="146685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保留任务参数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81050" y="1843088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系统完整保存每次生成的任务参数，确保实验可复现，便于后续调优。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2757488" y="146685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一键调整参数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57488" y="1843088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在预览页可快速修改参数并重新生成，显著降低操作复杂度。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4733925" y="146685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提升迭代效率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733925" y="1843088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简化调整流程，加快创作反馈循环，提高整体创作效率。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710363" y="146685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记录生成历史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710363" y="1843088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所有生成过程均被自动记录，形成完整的任务历史轨迹。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781050" y="2643187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构建创作档案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781050" y="30194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基于历史记录建立个人AI创作档案，支持长期管理与回溯。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2757488" y="2643187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支持精细调优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2757488" y="30194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通过参数留存与调整功能，实现生成结果的精细化优化。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733925" y="2643187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操作成本降低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4733925" y="30194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一键重生成减少重复操作，提升用户使用便捷性。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6710363" y="2643187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过程可追溯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6710363" y="30194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任务历史确保每一步生成均可追踪，增强创作透明度与可控性。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动效设计与交互表现力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设计底部抽屉滑入动画，清晰表达层级关系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8333" b="8333"/>
          <a:stretch>
            <a:fillRect/>
          </a:stretch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触发反馈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666750" y="3295650"/>
            <a:ext cx="1524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点击「开始创作」后立即触发动画，明确用户操作已生效。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8333" b="8333"/>
          <a:stretch>
            <a:fillRect/>
          </a:stretch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层级显现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2762250" y="3295650"/>
            <a:ext cx="1524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抽屉从底部滑入并半遮主界面，视觉上区分前景与背景层。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8333" b="8333"/>
          <a:stretch>
            <a:fillRect/>
          </a:stretch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运动缓动</a:t>
            </a:r>
            <a:endParaRPr lang="en-US" sz="1200" dirty="0"/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4857750" y="3295650"/>
            <a:ext cx="1524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采用先快后慢的缓动曲线，使动画自然停顿，避免突兀感。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t="8333" b="8333"/>
          <a:stretch>
            <a:fillRect/>
          </a:stretch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>
            <p:custDataLst>
              <p:tags r:id="rId16"/>
            </p:custDataLst>
          </p:nvPr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遮罩渐显</a:t>
            </a:r>
            <a:endParaRPr lang="en-US" sz="1200" dirty="0"/>
          </a:p>
        </p:txBody>
      </p:sp>
      <p:sp>
        <p:nvSpPr>
          <p:cNvPr id="17" name="Text 10"/>
          <p:cNvSpPr/>
          <p:nvPr>
            <p:custDataLst>
              <p:tags r:id="rId17"/>
            </p:custDataLst>
          </p:nvPr>
        </p:nvSpPr>
        <p:spPr>
          <a:xfrm>
            <a:off x="6953250" y="3295650"/>
            <a:ext cx="1524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伴随抽屉上升，半透明遮罩逐渐覆盖主界面，引导焦点集中。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562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3767" r="3767"/>
          <a:stretch>
            <a:fillRect/>
          </a:stretch>
        </p:blipFill>
        <p:spPr>
          <a:xfrm>
            <a:off x="0" y="0"/>
            <a:ext cx="9144000" cy="5562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实现页面切换渐变与按钮点击反馈动效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0" y="1428750"/>
            <a:ext cx="8382000" cy="39433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76713" y="3476625"/>
            <a:ext cx="790575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动效设计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2628900" y="155257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642D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页面转场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419100" y="1924050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左右滑动实现渐变过渡，清晰展示层级关系。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19100" y="2381250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转场过程平滑，增强用户对界面结构的理解。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628900" y="3009900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操作反馈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19100" y="3381375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点击时触发涟漪效果，提示用户操作已响应。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19100" y="3838575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配合缩放动效，强化交互的可感知性。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2628900" y="425767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视觉连贯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19100" y="4629150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统一动效节奏与缓动曲线，保持整体一致性。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419100" y="5086350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减少突兀变化，提升界面流动感与专业度。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029325" y="1866900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DBE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轻量化动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081713" y="2238375"/>
            <a:ext cx="2643188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采用细微动画，在不干扰用户前提下引导注意力。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081713" y="2695575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避免过度装饰，突出功能核心与内容主体。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029325" y="311467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55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交互流畅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081713" y="3486150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动效时长适中，符合自然操作节奏。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081713" y="3733800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衔接顺畅，提升整体使用体验的丝滑感。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6029325" y="4152900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用户体验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6081713" y="4524375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通过细腻动效建立系统可信度与亲和力。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6081713" y="4772025"/>
            <a:ext cx="2643188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平衡美观与效率，服务于用户目标达成。</a:t>
            </a:r>
            <a:endParaRPr 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利用动态进度条提示任务状态变化，提升流畅感知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974181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状态可视化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264694"/>
            <a:ext cx="2076301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通过动态进度条实时展示任务执行阶段，让用户清晰感知处理进程。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974181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弱网体验优化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264694"/>
            <a:ext cx="2076301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在任务队列中以流动动画缓解等待焦虑，增强弱网环境下的可控感。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完成反馈强化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进度条满后触发微动效，明确提示生成完成，引导用户进入下一步操作。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成果总结与未来展望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225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本阶段完成完整 UI 流程设计与关键动效验证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3A3A3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本阶段完成完整 UI 浔程设计与关键动效验证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381000" y="1428750"/>
            <a:ext cx="8382000" cy="3367088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595313" y="36290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全流程覆盖</a:t>
            </a:r>
            <a:endParaRPr lang="en-US" sz="1200" dirty="0"/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595313" y="3881438"/>
            <a:ext cx="23622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实现从启动到任务管理的完整流程界面，确保各环节紧密衔接。无缝连接提升操作连贯性，减少用户中断感。界面闭环设计增强使用效率与体验一致性。</a:t>
            </a:r>
            <a:endParaRPr lang="en-US" sz="1050" dirty="0"/>
          </a:p>
        </p:txBody>
      </p:sp>
      <p:sp>
        <p:nvSpPr>
          <p:cNvPr id="10" name="Text 5"/>
          <p:cNvSpPr/>
          <p:nvPr>
            <p:custDataLst>
              <p:tags r:id="rId7"/>
            </p:custDataLst>
          </p:nvPr>
        </p:nvSpPr>
        <p:spPr>
          <a:xfrm>
            <a:off x="595313" y="244316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视觉风格统一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8"/>
            </p:custDataLst>
          </p:nvPr>
        </p:nvSpPr>
        <p:spPr>
          <a:xfrm>
            <a:off x="595313" y="2695575"/>
            <a:ext cx="23622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采用暗色主题搭配紫色渐变，强化品牌科技感。视觉元素协调一致，突出专业AI工具定位。色彩对比优化信息可读性与界面层次。</a:t>
            </a:r>
            <a:endParaRPr lang="en-US" sz="1050" dirty="0"/>
          </a:p>
        </p:txBody>
      </p:sp>
      <p:sp>
        <p:nvSpPr>
          <p:cNvPr id="12" name="Text 7"/>
          <p:cNvSpPr/>
          <p:nvPr>
            <p:custDataLst>
              <p:tags r:id="rId9"/>
            </p:custDataLst>
          </p:nvPr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页面跳转设计</a:t>
            </a:r>
            <a:endParaRPr lang="en-US" sz="1200" dirty="0"/>
          </a:p>
        </p:txBody>
      </p:sp>
      <p:sp>
        <p:nvSpPr>
          <p:cNvPr id="13" name="Text 8"/>
          <p:cNvSpPr/>
          <p:nvPr>
            <p:custDataLst>
              <p:tags r:id="rId10"/>
            </p:custDataLst>
          </p:nvPr>
        </p:nvSpPr>
        <p:spPr>
          <a:xfrm>
            <a:off x="595313" y="171926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通过核心页面间的流畅跳转，提升导航效率。跳转逻辑清晰，降低用户认知负担。动线设计符合用户操作习惯。</a:t>
            </a:r>
            <a:endParaRPr lang="en-US" sz="1050" dirty="0"/>
          </a:p>
        </p:txBody>
      </p:sp>
      <p:sp>
        <p:nvSpPr>
          <p:cNvPr id="14" name="Text 9"/>
          <p:cNvSpPr/>
          <p:nvPr>
            <p:custDataLst>
              <p:tags r:id="rId11"/>
            </p:custDataLst>
          </p:nvPr>
        </p:nvSpPr>
        <p:spPr>
          <a:xfrm>
            <a:off x="6186488" y="167640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底部抽屉动效</a:t>
            </a:r>
            <a:endParaRPr lang="en-US" sz="1200" dirty="0"/>
          </a:p>
        </p:txBody>
      </p:sp>
      <p:sp>
        <p:nvSpPr>
          <p:cNvPr id="15" name="Text 10"/>
          <p:cNvSpPr/>
          <p:nvPr>
            <p:custDataLst>
              <p:tags r:id="rId12"/>
            </p:custDataLst>
          </p:nvPr>
        </p:nvSpPr>
        <p:spPr>
          <a:xfrm>
            <a:off x="6186488" y="192881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引入底部抽屉式交互动效，增强操作反馈感。动画自然平滑，提升界面互动品质。有效区分主次功能层级。</a:t>
            </a:r>
            <a:endParaRPr lang="en-US" sz="1050" dirty="0"/>
          </a:p>
        </p:txBody>
      </p:sp>
      <p:sp>
        <p:nvSpPr>
          <p:cNvPr id="16" name="Text 11"/>
          <p:cNvSpPr/>
          <p:nvPr>
            <p:custDataLst>
              <p:tags r:id="rId13"/>
            </p:custDataLst>
          </p:nvPr>
        </p:nvSpPr>
        <p:spPr>
          <a:xfrm>
            <a:off x="6186488" y="26527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动画流畅验证</a:t>
            </a:r>
            <a:endParaRPr lang="en-US" sz="1200" dirty="0"/>
          </a:p>
        </p:txBody>
      </p:sp>
      <p:sp>
        <p:nvSpPr>
          <p:cNvPr id="17" name="Text 12"/>
          <p:cNvSpPr/>
          <p:nvPr>
            <p:custDataLst>
              <p:tags r:id="rId14"/>
            </p:custDataLst>
          </p:nvPr>
        </p:nvSpPr>
        <p:spPr>
          <a:xfrm>
            <a:off x="6186488" y="290512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以演示视频检验关键动画的流畅度表现。确保过渡效果无卡顿，提升整体专业感。动画节奏贴合用户操作预期。</a:t>
            </a:r>
            <a:endParaRPr lang="en-US" sz="1050" dirty="0"/>
          </a:p>
        </p:txBody>
      </p:sp>
      <p:sp>
        <p:nvSpPr>
          <p:cNvPr id="18" name="Text 13"/>
          <p:cNvSpPr/>
          <p:nvPr>
            <p:custDataLst>
              <p:tags r:id="rId15"/>
            </p:custDataLst>
          </p:nvPr>
        </p:nvSpPr>
        <p:spPr>
          <a:xfrm>
            <a:off x="6186488" y="36290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用户反馈表现</a:t>
            </a:r>
            <a:endParaRPr lang="en-US" sz="1200" dirty="0"/>
          </a:p>
        </p:txBody>
      </p:sp>
      <p:sp>
        <p:nvSpPr>
          <p:cNvPr id="19" name="Text 14"/>
          <p:cNvSpPr/>
          <p:nvPr>
            <p:custDataLst>
              <p:tags r:id="rId16"/>
            </p:custDataLst>
          </p:nvPr>
        </p:nvSpPr>
        <p:spPr>
          <a:xfrm>
            <a:off x="6186488" y="3881438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通过视频展示验证界面反馈的直观性和响应性。突出交互细节的真实还原度。强化产品可用性与用户体验说服力。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项目定位与阶段目标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总结设计难点：暗色主题可读性与手势协调优化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暗色主题对比度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在深色背景中优化紫色元素的亮度与饱和度，确保文本与图标的视觉可读性。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界面空间布局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紧凑区域内平衡参数控件与预览区域，避免信息过载并维持操作便捷性。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手势动效协同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2479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协调底部抽屉与导航栏的手势响应逻辑，防止冲突并提升交互流畅感。</a:t>
            </a:r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规划下一阶段：接入真实模型、拓展模板与用户测试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2019300"/>
            <a:ext cx="2085975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接入真实模型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对接本地AI引擎，实现端到端离线生成，保障弱网环境下的流畅创作体验。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86025" y="2019300"/>
            <a:ext cx="2085975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拓展工作流模板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预设电商主图、头像修复等场景化模板，降低用户使用门槛，提升出图效率。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2019300"/>
            <a:ext cx="2085975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开展用户测试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招募目标用户进行可用性测试，收集反馈以优化交互细节与信息呈现逻辑。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57975" y="2019300"/>
            <a:ext cx="2085975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86940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迭代设计系统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315991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基于测试结果完善动效与视觉层级，增强界面引导性与操作确定感。</a:t>
            </a:r>
            <a:endParaRPr lang="en-US" sz="10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A8AE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回顾产品核心定位：打造移动端 AI 视觉创作工作流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移动优先设计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LocalCanvas专为移动端打造，重构拍摄、编辑与AI生成的一体化视觉创作流程。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解决体验割裂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整合分散的创作环节，消除拍摄与AI编辑之间的操作断层，提升整体流畅性。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面向真实用户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服务于社交媒体创作者、电商卖家等群体，满足其高效、直观的移动创作需求。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聚焦关键用户痛点：编辑割裂、交互粗糙与弱网体验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428750"/>
            <a:ext cx="8382000" cy="3524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90700" y="3048000"/>
            <a:ext cx="10763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视频编辑痛点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914775" y="1571625"/>
            <a:ext cx="9525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642D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功能割裂问题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286375" y="1466850"/>
            <a:ext cx="257175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拍摄与编辑分离，导致创作流程频繁中断。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5286375" y="1714500"/>
            <a:ext cx="257175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模块间切换复杂，降低整体创作效率。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3914775" y="2162175"/>
            <a:ext cx="9525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交互体验不佳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286375" y="2057400"/>
            <a:ext cx="24384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触控响应不精准，影响操作流畅性。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286375" y="2305050"/>
            <a:ext cx="24384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界面控件布局混乱，增加用户学习成本。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3914775" y="2752725"/>
            <a:ext cx="9525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网络依赖过强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286375" y="2647950"/>
            <a:ext cx="24384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弱网环境下无法本地处理，任务易中断。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286375" y="2895600"/>
            <a:ext cx="24384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断网后任务进度丢失，缺乏恢复机制。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3914775" y="3343275"/>
            <a:ext cx="9525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DBEB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任务管理缺失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5286375" y="3238500"/>
            <a:ext cx="230505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缺少任务队列支持，并发处理能力弱。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5286375" y="3486150"/>
            <a:ext cx="230505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执行过程无状态追踪，难以监控进度。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3914775" y="3933825"/>
            <a:ext cx="9525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55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流程闭环不足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5286375" y="3829050"/>
            <a:ext cx="230505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从输入到输出缺乏连贯工作流设计。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286375" y="4076700"/>
            <a:ext cx="230505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导出与分享环节脱节，用户体验断裂。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3914775" y="4524375"/>
            <a:ext cx="9525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性能优化欠缺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5286375" y="4419600"/>
            <a:ext cx="230505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资源加载缓慢，预览存在明显延迟。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5286375" y="4667250"/>
            <a:ext cx="230505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多层合成时卡顿严重，影响实时编辑。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从概念原型到可交互 UI 演示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设计用户流程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构建完整界面流程，覆盖任务创建到结果管理的核心路径。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8"/>
            </p:custDataLst>
          </p:nvPr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定义关键界面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9"/>
            </p:custDataLst>
          </p:nvPr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设计遮罩编辑、AI参数设置等核心页面的布局与交互元素。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2"/>
            </p:custDataLst>
          </p:nvPr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统一视觉风格</a:t>
            </a:r>
            <a:endParaRPr lang="en-US" sz="1200" dirty="0"/>
          </a:p>
        </p:txBody>
      </p:sp>
      <p:sp>
        <p:nvSpPr>
          <p:cNvPr id="14" name="Text 8"/>
          <p:cNvSpPr/>
          <p:nvPr>
            <p:custDataLst>
              <p:tags r:id="rId13"/>
            </p:custDataLst>
          </p:nvPr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确立暗色主题与紫色渐变的AI工具视觉语言，增强专业感。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6" name="Text 9"/>
          <p:cNvSpPr/>
          <p:nvPr>
            <p:custDataLst>
              <p:tags r:id="rId16"/>
            </p:custDataLst>
          </p:nvPr>
        </p:nvSpPr>
        <p:spPr>
          <a:xfrm>
            <a:off x="5972175" y="31694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展示交互动效</a:t>
            </a:r>
            <a:endParaRPr lang="en-US" sz="1200" dirty="0"/>
          </a:p>
        </p:txBody>
      </p:sp>
      <p:sp>
        <p:nvSpPr>
          <p:cNvPr id="17" name="Text 10"/>
          <p:cNvSpPr/>
          <p:nvPr>
            <p:custDataLst>
              <p:tags r:id="rId17"/>
            </p:custDataLst>
          </p:nvPr>
        </p:nvSpPr>
        <p:spPr>
          <a:xfrm>
            <a:off x="5972175" y="34599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输出演示视频，呈现导航、抽屉弹出与状态变化的流畅动效。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设计系统与视觉语言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1395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562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3767" r="3767"/>
          <a:stretch>
            <a:fillRect/>
          </a:stretch>
        </p:blipFill>
        <p:spPr>
          <a:xfrm>
            <a:off x="0" y="0"/>
            <a:ext cx="9144000" cy="5562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品牌标识设计</a:t>
            </a:r>
            <a:r>
              <a:rPr lang="en-US" altLang="zh-CN" sz="225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– LocalCanvas Logo</a:t>
            </a:r>
            <a:endParaRPr lang="en-US" altLang="zh-CN" sz="225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473710" y="99949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5"/>
          <p:cNvSpPr/>
          <p:nvPr>
            <p:custDataLst>
              <p:tags r:id="rId2"/>
            </p:custDataLst>
          </p:nvPr>
        </p:nvSpPr>
        <p:spPr>
          <a:xfrm>
            <a:off x="482918" y="3294182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手机轮廓（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Mobile Frame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Text 6"/>
          <p:cNvSpPr/>
          <p:nvPr>
            <p:custDataLst>
              <p:tags r:id="rId3"/>
            </p:custDataLst>
          </p:nvPr>
        </p:nvSpPr>
        <p:spPr>
          <a:xfrm>
            <a:off x="482918" y="3546594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在图形中融入手机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/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画布轮廓，突出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移动端原生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的定位：所有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AI 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工作流都在手机上完成，随时随地打开就能创作。</a:t>
            </a:r>
            <a:endParaRPr lang="en-US" sz="1050" dirty="0"/>
          </a:p>
        </p:txBody>
      </p:sp>
      <p:sp>
        <p:nvSpPr>
          <p:cNvPr id="11" name="Text 7"/>
          <p:cNvSpPr/>
          <p:nvPr>
            <p:custDataLst>
              <p:tags r:id="rId4"/>
            </p:custDataLst>
          </p:nvPr>
        </p:nvSpPr>
        <p:spPr>
          <a:xfrm>
            <a:off x="482918" y="2311618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画笔图形（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Brush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8"/>
          <p:cNvSpPr/>
          <p:nvPr>
            <p:custDataLst>
              <p:tags r:id="rId5"/>
            </p:custDataLst>
          </p:nvPr>
        </p:nvSpPr>
        <p:spPr>
          <a:xfrm>
            <a:off x="482918" y="2564031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zh-CN" altLang="en-US" sz="1050" dirty="0"/>
              <a:t>画笔象征</a:t>
            </a:r>
            <a:r>
              <a:rPr lang="en-US" altLang="zh-CN" sz="1050" dirty="0"/>
              <a:t> </a:t>
            </a:r>
            <a:r>
              <a:rPr lang="zh-CN" altLang="en-US" sz="1050" dirty="0"/>
              <a:t>人类创意与手工控制，强调</a:t>
            </a:r>
            <a:r>
              <a:rPr lang="en-US" altLang="zh-CN" sz="1050" dirty="0"/>
              <a:t> LocalCanvas </a:t>
            </a:r>
            <a:r>
              <a:rPr lang="zh-CN" altLang="en-US" sz="1050" dirty="0"/>
              <a:t>不是纯自动生成，而是让用户</a:t>
            </a:r>
            <a:r>
              <a:rPr lang="en-US" altLang="zh-CN" sz="1050" dirty="0"/>
              <a:t>“</a:t>
            </a:r>
            <a:r>
              <a:rPr lang="zh-CN" altLang="en-US" sz="1050" dirty="0"/>
              <a:t>用手指参与创作</a:t>
            </a:r>
            <a:r>
              <a:rPr lang="en-US" altLang="zh-CN" sz="1050" dirty="0"/>
              <a:t>”</a:t>
            </a:r>
            <a:r>
              <a:rPr lang="zh-CN" altLang="en-US" sz="1050" dirty="0"/>
              <a:t>。</a:t>
            </a:r>
            <a:endParaRPr lang="zh-CN" altLang="en-US" sz="1050" dirty="0"/>
          </a:p>
        </p:txBody>
      </p:sp>
      <p:sp>
        <p:nvSpPr>
          <p:cNvPr id="13" name="Text 9"/>
          <p:cNvSpPr/>
          <p:nvPr>
            <p:custDataLst>
              <p:tags r:id="rId6"/>
            </p:custDataLst>
          </p:nvPr>
        </p:nvSpPr>
        <p:spPr>
          <a:xfrm>
            <a:off x="482918" y="132905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对话结（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ChatGPT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形态）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Text 10"/>
          <p:cNvSpPr/>
          <p:nvPr>
            <p:custDataLst>
              <p:tags r:id="rId7"/>
            </p:custDataLst>
          </p:nvPr>
        </p:nvSpPr>
        <p:spPr>
          <a:xfrm>
            <a:off x="483870" y="1581785"/>
            <a:ext cx="236156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采用类似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ChatGPT 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的几何编织图形，代表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生成式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AI 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引擎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与多轮对话能力，是整个创作流程的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“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智能大脑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”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。</a:t>
            </a:r>
            <a:endParaRPr lang="en-US" sz="1050" dirty="0"/>
          </a:p>
        </p:txBody>
      </p:sp>
      <p:sp>
        <p:nvSpPr>
          <p:cNvPr id="15" name="Text 11"/>
          <p:cNvSpPr/>
          <p:nvPr>
            <p:custDataLst>
              <p:tags r:id="rId8"/>
            </p:custDataLst>
          </p:nvPr>
        </p:nvSpPr>
        <p:spPr>
          <a:xfrm>
            <a:off x="6102668" y="140970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紫色渐变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12"/>
          <p:cNvSpPr/>
          <p:nvPr>
            <p:custDataLst>
              <p:tags r:id="rId9"/>
            </p:custDataLst>
          </p:nvPr>
        </p:nvSpPr>
        <p:spPr>
          <a:xfrm>
            <a:off x="6102985" y="1662430"/>
            <a:ext cx="2362200" cy="56451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/>
              <a:t>从蓝紫到玫紫的渐变代表</a:t>
            </a:r>
            <a:r>
              <a:rPr lang="en-US" altLang="zh-CN" sz="1050" dirty="0"/>
              <a:t> </a:t>
            </a:r>
            <a:r>
              <a:rPr lang="zh-CN" altLang="en-US" sz="1050" dirty="0"/>
              <a:t>科技感</a:t>
            </a:r>
            <a:r>
              <a:rPr lang="en-US" altLang="zh-CN" sz="1050" dirty="0"/>
              <a:t> + </a:t>
            </a:r>
            <a:r>
              <a:rPr lang="zh-CN" altLang="en-US" sz="1050" dirty="0"/>
              <a:t>想象力</a:t>
            </a:r>
            <a:r>
              <a:rPr lang="en-US" altLang="zh-CN" sz="1050" dirty="0"/>
              <a:t> + </a:t>
            </a:r>
            <a:r>
              <a:rPr lang="zh-CN" altLang="en-US" sz="1050" dirty="0"/>
              <a:t>艺术性，既有</a:t>
            </a:r>
            <a:r>
              <a:rPr lang="en-US" altLang="zh-CN" sz="1050" dirty="0"/>
              <a:t> AI </a:t>
            </a:r>
            <a:r>
              <a:rPr lang="zh-CN" altLang="en-US" sz="1050" dirty="0"/>
              <a:t>的理性，又有创作的情绪张力。</a:t>
            </a:r>
            <a:endParaRPr lang="zh-CN" altLang="en-US" sz="1050" dirty="0"/>
          </a:p>
        </p:txBody>
      </p:sp>
      <p:sp>
        <p:nvSpPr>
          <p:cNvPr id="17" name="Text 13"/>
          <p:cNvSpPr/>
          <p:nvPr>
            <p:custDataLst>
              <p:tags r:id="rId10"/>
            </p:custDataLst>
          </p:nvPr>
        </p:nvSpPr>
        <p:spPr>
          <a:xfrm>
            <a:off x="6102668" y="23097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深色背景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+ 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高对比度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Text 14"/>
          <p:cNvSpPr/>
          <p:nvPr>
            <p:custDataLst>
              <p:tags r:id="rId11"/>
            </p:custDataLst>
          </p:nvPr>
        </p:nvSpPr>
        <p:spPr>
          <a:xfrm>
            <a:off x="6102668" y="2466876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/>
              <a:t>在暗色</a:t>
            </a:r>
            <a:r>
              <a:rPr lang="en-US" altLang="zh-CN" sz="1050" dirty="0"/>
              <a:t> UI </a:t>
            </a:r>
            <a:r>
              <a:rPr lang="zh-CN" altLang="en-US" sz="1050" dirty="0"/>
              <a:t>中依然清晰醒目，适配</a:t>
            </a:r>
            <a:r>
              <a:rPr lang="en-US" altLang="zh-CN" sz="1050" dirty="0"/>
              <a:t> LocalCanvas </a:t>
            </a:r>
            <a:r>
              <a:rPr lang="zh-CN" altLang="en-US" sz="1050" dirty="0"/>
              <a:t>整体的</a:t>
            </a:r>
            <a:r>
              <a:rPr lang="en-US" altLang="zh-CN" sz="1050" dirty="0"/>
              <a:t> Dark Theme </a:t>
            </a:r>
            <a:r>
              <a:rPr lang="zh-CN" altLang="en-US" sz="1050" dirty="0"/>
              <a:t>视觉。</a:t>
            </a:r>
            <a:endParaRPr lang="zh-CN" altLang="en-US" sz="1050" dirty="0"/>
          </a:p>
        </p:txBody>
      </p:sp>
      <p:sp>
        <p:nvSpPr>
          <p:cNvPr id="19" name="Text 15"/>
          <p:cNvSpPr/>
          <p:nvPr>
            <p:custDataLst>
              <p:tags r:id="rId12"/>
            </p:custDataLst>
          </p:nvPr>
        </p:nvSpPr>
        <p:spPr>
          <a:xfrm>
            <a:off x="6102668" y="3165277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圆角与几何简化</a:t>
            </a:r>
            <a:endParaRPr lang="zh-CN" altLang="en-US" sz="1200" dirty="0"/>
          </a:p>
        </p:txBody>
      </p:sp>
      <p:sp>
        <p:nvSpPr>
          <p:cNvPr id="20" name="Text 16"/>
          <p:cNvSpPr/>
          <p:nvPr>
            <p:custDataLst>
              <p:tags r:id="rId13"/>
            </p:custDataLst>
          </p:nvPr>
        </p:nvSpPr>
        <p:spPr>
          <a:xfrm>
            <a:off x="6102668" y="3417689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/>
              <a:t>图形轮廓简洁，便于在</a:t>
            </a:r>
            <a:r>
              <a:rPr lang="en-US" altLang="zh-CN" sz="1050" dirty="0"/>
              <a:t> App </a:t>
            </a:r>
            <a:r>
              <a:rPr lang="zh-CN" altLang="en-US" sz="1050" dirty="0"/>
              <a:t>图标</a:t>
            </a:r>
            <a:r>
              <a:rPr lang="en-US" altLang="zh-CN" sz="1050" dirty="0"/>
              <a:t> / </a:t>
            </a:r>
            <a:r>
              <a:rPr lang="zh-CN" altLang="en-US" sz="1050" dirty="0"/>
              <a:t>启动页</a:t>
            </a:r>
            <a:r>
              <a:rPr lang="en-US" altLang="zh-CN" sz="1050" dirty="0"/>
              <a:t> / </a:t>
            </a:r>
            <a:r>
              <a:rPr lang="zh-CN" altLang="en-US" sz="1050" dirty="0"/>
              <a:t>页面顶部</a:t>
            </a:r>
            <a:r>
              <a:rPr lang="en-US" altLang="zh-CN" sz="1050" dirty="0"/>
              <a:t> </a:t>
            </a:r>
            <a:r>
              <a:rPr lang="zh-CN" altLang="en-US" sz="1050" dirty="0"/>
              <a:t>等多种场景中复用和缩放。</a:t>
            </a:r>
            <a:endParaRPr lang="zh-CN" altLang="en-US" sz="1050" dirty="0"/>
          </a:p>
        </p:txBody>
      </p:sp>
      <p:sp>
        <p:nvSpPr>
          <p:cNvPr id="21" name="Text 17"/>
          <p:cNvSpPr/>
          <p:nvPr>
            <p:custDataLst>
              <p:tags r:id="rId14"/>
            </p:custDataLst>
          </p:nvPr>
        </p:nvSpPr>
        <p:spPr>
          <a:xfrm>
            <a:off x="3141980" y="4626610"/>
            <a:ext cx="285940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/>
              <a:t>「把</a:t>
            </a:r>
            <a:r>
              <a:rPr lang="en-US" altLang="zh-CN" sz="1200" b="1" dirty="0"/>
              <a:t> AI </a:t>
            </a:r>
            <a:r>
              <a:rPr lang="zh-CN" altLang="en-US" sz="1200" b="1" dirty="0"/>
              <a:t>装进手机，把画布交还给创作者。」</a:t>
            </a:r>
            <a:endParaRPr lang="zh-CN" altLang="en-US" sz="1200" b="1" dirty="0"/>
          </a:p>
        </p:txBody>
      </p:sp>
      <p:sp>
        <p:nvSpPr>
          <p:cNvPr id="22" name="Text 18"/>
          <p:cNvSpPr/>
          <p:nvPr>
            <p:custDataLst>
              <p:tags r:id="rId15"/>
            </p:custDataLst>
          </p:nvPr>
        </p:nvSpPr>
        <p:spPr>
          <a:xfrm>
            <a:off x="3141980" y="4947285"/>
            <a:ext cx="2945765" cy="45275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in your phone, canvas in your hands.</a:t>
            </a:r>
            <a:endParaRPr lang="en-US" altLang="zh-CN" sz="12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1016" y="1477130"/>
            <a:ext cx="2736214" cy="27362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3571" b="3571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确立 Dark + Purple 主题风格，传递专业 AI 工具质感</a:t>
            </a:r>
            <a:endParaRPr lang="en-US" sz="2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0" y="1409700"/>
            <a:ext cx="8382000" cy="35147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828675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9" name="Text 4"/>
          <p:cNvSpPr/>
          <p:nvPr/>
        </p:nvSpPr>
        <p:spPr>
          <a:xfrm>
            <a:off x="771525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深色背景设计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771525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采用深色背景营造沉稳视觉效果。增强界面专注度，减少视觉疲劳。契合科技类产品调性。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2795588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2" name="Text 7"/>
          <p:cNvSpPr/>
          <p:nvPr/>
        </p:nvSpPr>
        <p:spPr>
          <a:xfrm>
            <a:off x="2738438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紫色渐变运用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738438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通过紫色渐变提升设计层次感。强化AI技术的现代与未来感。突出品牌独特视觉识别。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762500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5" name="Text 10"/>
          <p:cNvSpPr/>
          <p:nvPr/>
        </p:nvSpPr>
        <p:spPr>
          <a:xfrm>
            <a:off x="4705350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沉浸氛围营造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705350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结合暗色调打造沉浸式体验。增强用户交互时的代入感。突出产品的专业技术属性。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6729413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8" name="Text 13"/>
          <p:cNvSpPr/>
          <p:nvPr/>
        </p:nvSpPr>
        <p:spPr>
          <a:xfrm>
            <a:off x="6672263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整体色调统一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672263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保持色彩风格一致性，提升美观度。强化品牌形象的整体性。有助于建立用户信任感。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866775" y="330993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615CE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21" name="Text 16"/>
          <p:cNvSpPr/>
          <p:nvPr/>
        </p:nvSpPr>
        <p:spPr>
          <a:xfrm>
            <a:off x="809625" y="377666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突出科技属性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809625" y="4029075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通过配色强调AI与高科技特征。增强产品功能的专业感知。提升用户对技术实力的认知。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2833688" y="330993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F9912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4" name="Text 19"/>
          <p:cNvSpPr/>
          <p:nvPr/>
        </p:nvSpPr>
        <p:spPr>
          <a:xfrm>
            <a:off x="2776538" y="377666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提升功能可信度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2776538" y="4029075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视觉设计增强用户对工具性能的信任。降低使用心理门槛。促进用户长期使用意愿。</a:t>
            </a:r>
            <a:endParaRPr lang="en-US" sz="10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ags/tag10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ags/tag11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ags/tag12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ags/tag13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14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15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16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17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18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19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2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ags/tag20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21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22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23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24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25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26.xml><?xml version="1.0" encoding="utf-8"?>
<p:tagLst xmlns:p="http://schemas.openxmlformats.org/presentationml/2006/main">
  <p:tag name="KSO_WM_DIAGRAM_VIRTUALLY_FRAME" val="{&quot;height&quot;:552.6,&quot;left&quot;:13.45,&quot;top&quot;:61.05,&quot;width&quot;:666.9}"/>
</p:tagLst>
</file>

<file path=ppt/tags/tag27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28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29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3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ags/tag30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31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32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33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34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35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36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37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38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39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4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ags/tag40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41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42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43.xml><?xml version="1.0" encoding="utf-8"?>
<p:tagLst xmlns:p="http://schemas.openxmlformats.org/presentationml/2006/main">
  <p:tag name="KSO_WM_DIAGRAM_VIRTUALLY_FRAME" val="{&quot;height&quot;:333.3,&quot;left&quot;:30,&quot;top&quot;:89.7,&quot;width&quot;:660}"/>
</p:tagLst>
</file>

<file path=ppt/tags/tag44.xml><?xml version="1.0" encoding="utf-8"?>
<p:tagLst xmlns:p="http://schemas.openxmlformats.org/presentationml/2006/main">
  <p:tag name="KSO_WM_DIAGRAM_VIRTUALLY_FRAME" val="{&quot;height&quot;:129,&quot;left&quot;:45,&quot;top&quot;:157.5,&quot;width&quot;:630}"/>
</p:tagLst>
</file>

<file path=ppt/tags/tag45.xml><?xml version="1.0" encoding="utf-8"?>
<p:tagLst xmlns:p="http://schemas.openxmlformats.org/presentationml/2006/main">
  <p:tag name="KSO_WM_DIAGRAM_VIRTUALLY_FRAME" val="{&quot;height&quot;:129,&quot;left&quot;:45,&quot;top&quot;:157.5,&quot;width&quot;:630}"/>
</p:tagLst>
</file>

<file path=ppt/tags/tag46.xml><?xml version="1.0" encoding="utf-8"?>
<p:tagLst xmlns:p="http://schemas.openxmlformats.org/presentationml/2006/main">
  <p:tag name="KSO_WM_DIAGRAM_VIRTUALLY_FRAME" val="{&quot;height&quot;:129,&quot;left&quot;:45,&quot;top&quot;:157.5,&quot;width&quot;:630}"/>
</p:tagLst>
</file>

<file path=ppt/tags/tag47.xml><?xml version="1.0" encoding="utf-8"?>
<p:tagLst xmlns:p="http://schemas.openxmlformats.org/presentationml/2006/main">
  <p:tag name="KSO_WM_DIAGRAM_VIRTUALLY_FRAME" val="{&quot;height&quot;:129,&quot;left&quot;:45,&quot;top&quot;:157.5,&quot;width&quot;:630}"/>
</p:tagLst>
</file>

<file path=ppt/tags/tag48.xml><?xml version="1.0" encoding="utf-8"?>
<p:tagLst xmlns:p="http://schemas.openxmlformats.org/presentationml/2006/main">
  <p:tag name="KSO_WM_DIAGRAM_VIRTUALLY_FRAME" val="{&quot;height&quot;:129,&quot;left&quot;:45,&quot;top&quot;:157.5,&quot;width&quot;:630}"/>
</p:tagLst>
</file>

<file path=ppt/tags/tag49.xml><?xml version="1.0" encoding="utf-8"?>
<p:tagLst xmlns:p="http://schemas.openxmlformats.org/presentationml/2006/main">
  <p:tag name="KSO_WM_DIAGRAM_VIRTUALLY_FRAME" val="{&quot;height&quot;:129,&quot;left&quot;:45,&quot;top&quot;:157.5,&quot;width&quot;:630}"/>
</p:tagLst>
</file>

<file path=ppt/tags/tag5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ags/tag50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51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52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53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54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55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56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57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58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59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6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ags/tag60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61.xml><?xml version="1.0" encoding="utf-8"?>
<p:tagLst xmlns:p="http://schemas.openxmlformats.org/presentationml/2006/main">
  <p:tag name="KSO_WM_DIAGRAM_VIRTUALLY_FRAME" val="{&quot;height&quot;:196.5,&quot;left&quot;:45,&quot;top&quot;:112.5,&quot;width&quot;:630}"/>
</p:tagLst>
</file>

<file path=ppt/tags/tag62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63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64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65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66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67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68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69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7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ags/tag70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71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72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73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74.xml><?xml version="1.0" encoding="utf-8"?>
<p:tagLst xmlns:p="http://schemas.openxmlformats.org/presentationml/2006/main">
  <p:tag name="KSO_WM_DIAGRAM_VIRTUALLY_FRAME" val="{&quot;height&quot;:265.12503937007875,&quot;left&quot;:30,&quot;top&quot;:112.5,&quot;width&quot;:660}"/>
</p:tagLst>
</file>

<file path=ppt/tags/tag8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ags/tag9.xml><?xml version="1.0" encoding="utf-8"?>
<p:tagLst xmlns:p="http://schemas.openxmlformats.org/presentationml/2006/main">
  <p:tag name="KSO_WM_DIAGRAM_VIRTUALLY_FRAME" val="{&quot;height&quot;:222,&quot;left&quot;:31.5,&quot;top&quot;:114,&quot;width&quot;:65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4982</Words>
  <Application>WPS 演示</Application>
  <PresentationFormat>全屏显示(16:9)</PresentationFormat>
  <Paragraphs>598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Demons</cp:lastModifiedBy>
  <cp:revision>8</cp:revision>
  <dcterms:created xsi:type="dcterms:W3CDTF">2025-11-18T03:24:00Z</dcterms:created>
  <dcterms:modified xsi:type="dcterms:W3CDTF">2025-11-19T03:48:42Z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C0445DF7DA1644F68F0DD1166A72BE61_13</vt:lpwstr>
  </property>
  <property fmtid="{D5CDD505-2E9C-101B-9397-08002B2CF9AE}" pid="3" name="KSOProductBuildVer">
    <vt:lpwstr>2052-12.1.0.23542</vt:lpwstr>
  </property>
</Properties>
</file>